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Caveat"/>
      <p:regular r:id="rId16"/>
      <p:bold r:id="rId17"/>
    </p:embeddedFont>
    <p:embeddedFont>
      <p:font typeface="Lobster"/>
      <p:regular r:id="rId18"/>
    </p:embeddedFont>
    <p:embeddedFont>
      <p:font typeface="Amatic SC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Lora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60B5121-D196-4847-A4F5-46431F53FFDA}">
  <a:tblStyle styleId="{F60B5121-D196-4847-A4F5-46431F53FF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or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ora-italic.fntdata"/><Relationship Id="rId30" Type="http://schemas.openxmlformats.org/officeDocument/2006/relationships/font" Target="fonts/Lora-bold.fntdata"/><Relationship Id="rId11" Type="http://schemas.openxmlformats.org/officeDocument/2006/relationships/slide" Target="slides/slide5.xml"/><Relationship Id="rId33" Type="http://schemas.openxmlformats.org/officeDocument/2006/relationships/font" Target="fonts/Oswald-regular.fntdata"/><Relationship Id="rId10" Type="http://schemas.openxmlformats.org/officeDocument/2006/relationships/slide" Target="slides/slide4.xml"/><Relationship Id="rId32" Type="http://schemas.openxmlformats.org/officeDocument/2006/relationships/font" Target="fonts/Lora-bold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6.xml"/><Relationship Id="rId34" Type="http://schemas.openxmlformats.org/officeDocument/2006/relationships/font" Target="fonts/Oswald-bold.fntdata"/><Relationship Id="rId15" Type="http://schemas.openxmlformats.org/officeDocument/2006/relationships/slide" Target="slides/slide9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bold.fntdata"/><Relationship Id="rId17" Type="http://schemas.openxmlformats.org/officeDocument/2006/relationships/font" Target="fonts/Caveat-bold.fntdata"/><Relationship Id="rId16" Type="http://schemas.openxmlformats.org/officeDocument/2006/relationships/font" Target="fonts/Caveat-regular.fntdata"/><Relationship Id="rId38" Type="http://schemas.openxmlformats.org/officeDocument/2006/relationships/font" Target="fonts/Merriweather-boldItalic.fntdata"/><Relationship Id="rId19" Type="http://schemas.openxmlformats.org/officeDocument/2006/relationships/font" Target="fonts/AmaticSC-regular.fntdata"/><Relationship Id="rId18" Type="http://schemas.openxmlformats.org/officeDocument/2006/relationships/font" Target="fonts/Lobs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5ff6e179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5ff6e179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5ff6e179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5ff6e179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5ff6e179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5ff6e179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5ff6e17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5ff6e17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ff6e179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5ff6e179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6209f45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6209f45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.wikipedia.org/wiki/Envasado_al_vac%C3%ADo" TargetMode="External"/><Relationship Id="rId4" Type="http://schemas.openxmlformats.org/officeDocument/2006/relationships/hyperlink" Target="https://es.wikipedia.org/wiki/Horno" TargetMode="External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55975" y="4291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4300">
                <a:latin typeface="Oswald"/>
                <a:ea typeface="Oswald"/>
                <a:cs typeface="Oswald"/>
                <a:sym typeface="Oswald"/>
              </a:rPr>
              <a:t>Antecedentes Proyecto  </a:t>
            </a:r>
            <a:r>
              <a:rPr lang="es-419" sz="4300">
                <a:latin typeface="Oswald"/>
                <a:ea typeface="Oswald"/>
                <a:cs typeface="Oswald"/>
                <a:sym typeface="Oswald"/>
              </a:rPr>
              <a:t>Termómetro</a:t>
            </a:r>
            <a:r>
              <a:rPr lang="es-419" sz="4300">
                <a:latin typeface="Oswald"/>
                <a:ea typeface="Oswald"/>
                <a:cs typeface="Oswald"/>
                <a:sym typeface="Oswald"/>
              </a:rPr>
              <a:t> Infrarrojo</a:t>
            </a:r>
            <a:endParaRPr sz="4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633975" y="1736475"/>
            <a:ext cx="48615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400">
                <a:latin typeface="Lora"/>
                <a:ea typeface="Lora"/>
                <a:cs typeface="Lora"/>
                <a:sym typeface="Lora"/>
              </a:rPr>
              <a:t>Descripción detallada del proyecto enfocada en el consumidor </a:t>
            </a:r>
            <a:endParaRPr b="1"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389825" y="2571750"/>
            <a:ext cx="45972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INTERNET OF THINGS</a:t>
            </a:r>
            <a:endParaRPr sz="1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Académico: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Sergio Francisco 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Hernández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Machuca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Integrantes: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Citlalmina Cortés 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López                </a:t>
            </a:r>
            <a:r>
              <a:rPr lang="es-419" sz="1200">
                <a:solidFill>
                  <a:srgbClr val="FFFFFF"/>
                </a:solidFill>
              </a:rPr>
              <a:t>S17012896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Brandon Emilio Mora Salgado   </a:t>
            </a:r>
            <a:r>
              <a:rPr lang="es-419" sz="1200">
                <a:solidFill>
                  <a:srgbClr val="FFFFFF"/>
                </a:solidFill>
              </a:rPr>
              <a:t>S17012868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Gretell Yahaira Rios Fuentes      </a:t>
            </a:r>
            <a:r>
              <a:rPr lang="es-419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S17012888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-951450" y="-191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444588"/>
            <a:ext cx="2008875" cy="20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850" y="2444587"/>
            <a:ext cx="2008875" cy="20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</a:rPr>
              <a:t>Vende tu idea</a:t>
            </a:r>
            <a:endParaRPr sz="2400"/>
          </a:p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482050" y="1185175"/>
            <a:ext cx="4151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En estos tiempos de contingencia, es importante la facilitación de equipos fáciles y prácticos de usar en donde el contacto directo sea mínimo.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Este proyecto tiene como objetivo ayudar al sector de las ciencias de la salud, ya que permite la detección de temperatura sin la necesidad de tener contacto directo con pacientes o personas </a:t>
            </a:r>
            <a:r>
              <a:rPr lang="es-419" sz="1700">
                <a:latin typeface="Lato"/>
                <a:ea typeface="Lato"/>
                <a:cs typeface="Lato"/>
                <a:sym typeface="Lato"/>
              </a:rPr>
              <a:t>sintomáticas</a:t>
            </a:r>
            <a:r>
              <a:rPr lang="es-419" sz="1700"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696" y="1593750"/>
            <a:ext cx="3997200" cy="22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>
            <p:ph type="title"/>
          </p:nvPr>
        </p:nvSpPr>
        <p:spPr>
          <a:xfrm>
            <a:off x="996025" y="4031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latin typeface="Lobster"/>
                <a:ea typeface="Lobster"/>
                <a:cs typeface="Lobster"/>
                <a:sym typeface="Lobster"/>
              </a:rPr>
              <a:t>Consideraciones</a:t>
            </a:r>
            <a:r>
              <a:rPr lang="es-419" sz="3600">
                <a:latin typeface="Lobster"/>
                <a:ea typeface="Lobster"/>
                <a:cs typeface="Lobster"/>
                <a:sym typeface="Lobster"/>
              </a:rPr>
              <a:t> </a:t>
            </a:r>
            <a:endParaRPr sz="36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/>
          <p:nvPr/>
        </p:nvSpPr>
        <p:spPr>
          <a:xfrm>
            <a:off x="575625" y="1716300"/>
            <a:ext cx="2427900" cy="24240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 txBox="1"/>
          <p:nvPr>
            <p:ph type="title"/>
          </p:nvPr>
        </p:nvSpPr>
        <p:spPr>
          <a:xfrm>
            <a:off x="996025" y="403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latin typeface="Lobster"/>
                <a:ea typeface="Lobster"/>
                <a:cs typeface="Lobster"/>
                <a:sym typeface="Lobster"/>
              </a:rPr>
              <a:t>¿Qué es y cómo funciona?</a:t>
            </a:r>
            <a:endParaRPr sz="36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4" name="Google Shape;154;p15"/>
          <p:cNvSpPr txBox="1"/>
          <p:nvPr>
            <p:ph idx="1" type="body"/>
          </p:nvPr>
        </p:nvSpPr>
        <p:spPr>
          <a:xfrm>
            <a:off x="806325" y="2082300"/>
            <a:ext cx="19665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Emiten un haz de luz sobre la frente de la persona examinada, sin necesidad de apoyarlo sobre el cuerpo.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3238825" y="1716300"/>
            <a:ext cx="2427900" cy="24240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5902025" y="1716300"/>
            <a:ext cx="2427900" cy="2424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 txBox="1"/>
          <p:nvPr>
            <p:ph idx="1" type="body"/>
          </p:nvPr>
        </p:nvSpPr>
        <p:spPr>
          <a:xfrm>
            <a:off x="6258125" y="2082300"/>
            <a:ext cx="16902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400"/>
              <a:t>E</a:t>
            </a:r>
            <a:r>
              <a:rPr b="1" lang="es-419" sz="1400"/>
              <a:t>l dispositivo está compuesto por un sensor, un sistema óptico y una unidad de cálculo con algoritmos.</a:t>
            </a:r>
            <a:endParaRPr b="1" sz="1400"/>
          </a:p>
        </p:txBody>
      </p: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3513925" y="1959875"/>
            <a:ext cx="18777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Mide </a:t>
            </a:r>
            <a:r>
              <a:rPr b="1" lang="es-41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 radiaciones infrarrojas que emite el cuerpo y que varían de acuerdo con el calor corporal.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latin typeface="Lobster"/>
                <a:ea typeface="Lobster"/>
                <a:cs typeface="Lobster"/>
                <a:sym typeface="Lobster"/>
              </a:rPr>
              <a:t>Función Recomendada</a:t>
            </a:r>
            <a:endParaRPr sz="3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FFFFFF"/>
                </a:solidFill>
              </a:rPr>
              <a:t>Planeamos que este proyecto, esencialmente pueda ser utilizado en hospitales o aeropuertos, para la detección de personas con </a:t>
            </a:r>
            <a:r>
              <a:rPr lang="es-419" sz="1700">
                <a:solidFill>
                  <a:srgbClr val="FFFFFF"/>
                </a:solidFill>
              </a:rPr>
              <a:t>síntomas</a:t>
            </a:r>
            <a:r>
              <a:rPr lang="es-419" sz="1700">
                <a:solidFill>
                  <a:srgbClr val="FFFFFF"/>
                </a:solidFill>
              </a:rPr>
              <a:t> y </a:t>
            </a:r>
            <a:r>
              <a:rPr lang="es-419" sz="1700">
                <a:solidFill>
                  <a:srgbClr val="FFFFFF"/>
                </a:solidFill>
              </a:rPr>
              <a:t>así</a:t>
            </a:r>
            <a:r>
              <a:rPr lang="es-419" sz="1700">
                <a:solidFill>
                  <a:srgbClr val="FFFFFF"/>
                </a:solidFill>
              </a:rPr>
              <a:t> sea </a:t>
            </a:r>
            <a:r>
              <a:rPr lang="es-419" sz="1700">
                <a:solidFill>
                  <a:srgbClr val="FFFFFF"/>
                </a:solidFill>
              </a:rPr>
              <a:t>más</a:t>
            </a:r>
            <a:r>
              <a:rPr lang="es-419" sz="1700">
                <a:solidFill>
                  <a:srgbClr val="FFFFFF"/>
                </a:solidFill>
              </a:rPr>
              <a:t> fácil la identificación y avisarles sobre ello, con la detección de temperatura sin contacto.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63" y="2671138"/>
            <a:ext cx="2809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588" y="2662737"/>
            <a:ext cx="2809876" cy="164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475" y="2717875"/>
            <a:ext cx="2721675" cy="15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1297500" y="393750"/>
            <a:ext cx="70389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Otras funcionalidades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787150" y="975550"/>
            <a:ext cx="4987500" cy="3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6858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s-419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 de productos alimenticios </a:t>
            </a:r>
            <a:r>
              <a:rPr lang="es-419" sz="17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envasados al vacío</a:t>
            </a:r>
            <a:r>
              <a:rPr lang="es-419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siempre que no se realicen mediciones en las bolsas de aire.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s-419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 de la temperatura de un </a:t>
            </a:r>
            <a:r>
              <a:rPr lang="es-419" sz="17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horno</a:t>
            </a:r>
            <a:r>
              <a:rPr lang="es-419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 otros equipos.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s-419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Comprobación de equipos mecánicos o de circuitos eléctricos.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s-419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Detección de puntos calientes en los incendios.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685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s-419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 con precisión del cambio de temperatura de los materiales (calentamiento o enfriamiento).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050" y="1504575"/>
            <a:ext cx="3064550" cy="270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Lobster"/>
                <a:ea typeface="Lobster"/>
                <a:cs typeface="Lobster"/>
                <a:sym typeface="Lobster"/>
              </a:rPr>
              <a:t>Ventajas y Desventajas a considerar por el usuario</a:t>
            </a:r>
            <a:endParaRPr sz="3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1080850" y="16052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latin typeface="Amatic SC"/>
                <a:ea typeface="Amatic SC"/>
                <a:cs typeface="Amatic SC"/>
                <a:sym typeface="Amatic SC"/>
              </a:rPr>
              <a:t>VENTAJAS</a:t>
            </a:r>
            <a:endParaRPr sz="2700">
              <a:latin typeface="Amatic SC"/>
              <a:ea typeface="Amatic SC"/>
              <a:cs typeface="Amatic SC"/>
              <a:sym typeface="Amatic S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-419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Aporta gran fiabilidad  y rapidez a la hora de medir la temperatura.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"/>
              <a:buChar char="●"/>
            </a:pPr>
            <a:r>
              <a:rPr lang="es-419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Fácil de usar.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"/>
              <a:buChar char="●"/>
            </a:pPr>
            <a:r>
              <a:rPr lang="es-419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No es necesario acercarse al objetivo para medir la temperatura.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" name="Google Shape;181;p18"/>
          <p:cNvSpPr txBox="1"/>
          <p:nvPr>
            <p:ph idx="2" type="body"/>
          </p:nvPr>
        </p:nvSpPr>
        <p:spPr>
          <a:xfrm>
            <a:off x="4886096" y="16052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latin typeface="Amatic SC"/>
                <a:ea typeface="Amatic SC"/>
                <a:cs typeface="Amatic SC"/>
                <a:sym typeface="Amatic SC"/>
              </a:rPr>
              <a:t>DESVENTAJAS</a:t>
            </a:r>
            <a:endParaRPr sz="2300">
              <a:latin typeface="Amatic SC"/>
              <a:ea typeface="Amatic SC"/>
              <a:cs typeface="Amatic SC"/>
              <a:sym typeface="Amatic S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"/>
              <a:buChar char="●"/>
            </a:pPr>
            <a:r>
              <a:rPr lang="es-419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Precio elevado del aparato.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"/>
              <a:buChar char="●"/>
            </a:pPr>
            <a:r>
              <a:rPr lang="es-419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La medición no se puede realizar en presencia de líquidos y vapores.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erriweather"/>
              <a:buChar char="●"/>
            </a:pPr>
            <a:r>
              <a:rPr lang="es-419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Conflictivo a la hora de dirigirse hacia el punto exacto donde queremos medir la temperatura.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highlight>
                <a:srgbClr val="AFAFA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261750" y="454925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Precios y Modelos a comparar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Modelo: Gessencc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Precio: $2589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Margen de Error: ±3°C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9"/>
          <p:cNvSpPr txBox="1"/>
          <p:nvPr>
            <p:ph type="title"/>
          </p:nvPr>
        </p:nvSpPr>
        <p:spPr>
          <a:xfrm>
            <a:off x="3284388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Modelo: </a:t>
            </a:r>
            <a:r>
              <a:rPr lang="es-419" sz="1700">
                <a:latin typeface="Lato"/>
                <a:ea typeface="Lato"/>
                <a:cs typeface="Lato"/>
                <a:sym typeface="Lato"/>
              </a:rPr>
              <a:t>Baoblaze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Precio: $</a:t>
            </a:r>
            <a:r>
              <a:rPr lang="es-419" sz="1700">
                <a:latin typeface="Lato"/>
                <a:ea typeface="Lato"/>
                <a:cs typeface="Lato"/>
                <a:sym typeface="Lato"/>
              </a:rPr>
              <a:t>2199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Margen de Error: </a:t>
            </a:r>
            <a:r>
              <a:rPr lang="es-419" sz="1700">
                <a:latin typeface="Lato"/>
                <a:ea typeface="Lato"/>
                <a:cs typeface="Lato"/>
                <a:sym typeface="Lato"/>
              </a:rPr>
              <a:t>±2°C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443475" y="2061900"/>
            <a:ext cx="2481600" cy="20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Modelo: Xidian f002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Precio: $2554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Margen de Error: </a:t>
            </a:r>
            <a:r>
              <a:rPr lang="es-419" sz="1700">
                <a:latin typeface="Lato"/>
                <a:ea typeface="Lato"/>
                <a:cs typeface="Lato"/>
                <a:sym typeface="Lato"/>
              </a:rPr>
              <a:t>±2°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1012250" y="197925"/>
            <a:ext cx="69480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Lobster"/>
                <a:ea typeface="Lobster"/>
                <a:cs typeface="Lobster"/>
                <a:sym typeface="Lobster"/>
              </a:rPr>
              <a:t>Nuestras propuestas</a:t>
            </a:r>
            <a:endParaRPr sz="3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1047800" y="982825"/>
            <a:ext cx="68769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Este modelo además de rápido, como es habitual en este tipo de 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termómetros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tiene una gran precisión que puede alcanzar más o menos 0,2º.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 muy sencillo de usar, tan solo pulsar un 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botón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y en pocos segundos la temperatura registrada 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saldrá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iluminando en la pantalla.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Dispone de una alerta que activará si el paciente rebasa las temperaturas corporales normales.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Además, este 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termómetro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también</a:t>
            </a: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puede ser utilizado para medir la temperatura de diferentes objetos.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763" y="3085225"/>
            <a:ext cx="2861100" cy="18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575" y="3085225"/>
            <a:ext cx="1905875" cy="18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175" y="3085225"/>
            <a:ext cx="1905875" cy="18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254875" y="81600"/>
            <a:ext cx="86883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Lobster"/>
                <a:ea typeface="Lobster"/>
                <a:cs typeface="Lobster"/>
                <a:sym typeface="Lobster"/>
              </a:rPr>
              <a:t>Financiamiento aproximado del proyecto</a:t>
            </a:r>
            <a:endParaRPr sz="33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7" name="Google Shape;207;p21"/>
          <p:cNvGraphicFramePr/>
          <p:nvPr/>
        </p:nvGraphicFramePr>
        <p:xfrm>
          <a:off x="254875" y="143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{F60B5121-D196-4847-A4F5-46431F53FFDA}</a:tableStyleId>
              </a:tblPr>
              <a:tblGrid>
                <a:gridCol w="2361025"/>
                <a:gridCol w="2361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Material</a:t>
                      </a:r>
                      <a:endParaRPr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Precio $ (Mx)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Arduino Nano V3 Atmega328p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77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Sensor de temperatura infrarrojo Digital 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383,84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Display Pantalla Lcd 16x2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174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Baterias de 18650 Litio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21,99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Porta baterias 18650 Litio 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45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Total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701,83</a:t>
                      </a:r>
                      <a:endParaRPr>
                        <a:solidFill>
                          <a:srgbClr val="FFFFFF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8" name="Google Shape;2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750" y="1809750"/>
            <a:ext cx="3833425" cy="23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